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_rels/notesSlide1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.xml.rels" ContentType="application/vnd.openxmlformats-package.relationships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.xml.rels" ContentType="application/vnd.openxmlformats-package.relationships+xml"/>
  <Override PartName="/ppt/slides/_rels/slide1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13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media/image29.png" ContentType="image/png"/>
  <Override PartName="/ppt/media/image28.png" ContentType="image/png"/>
  <Override PartName="/ppt/media/image27.png" ContentType="image/png"/>
  <Override PartName="/ppt/media/image19.png" ContentType="image/png"/>
  <Override PartName="/ppt/media/image26.png" ContentType="image/png"/>
  <Override PartName="/ppt/media/image20.png" ContentType="image/png"/>
  <Override PartName="/ppt/media/image3.png" ContentType="image/png"/>
  <Override PartName="/ppt/media/image12.png" ContentType="image/png"/>
  <Override PartName="/ppt/media/image5.jpeg" ContentType="image/jpeg"/>
  <Override PartName="/ppt/media/image21.png" ContentType="image/png"/>
  <Override PartName="/ppt/media/image10.jpeg" ContentType="image/jpeg"/>
  <Override PartName="/ppt/media/image23.png" ContentType="image/png"/>
  <Override PartName="/ppt/media/image15.png" ContentType="image/png"/>
  <Override PartName="/ppt/media/image7.jpeg" ContentType="image/jpeg"/>
  <Override PartName="/ppt/media/image32.png" ContentType="image/png"/>
  <Override PartName="/ppt/media/image24.png" ContentType="image/png"/>
  <Override PartName="/ppt/media/image4.jpeg" ContentType="image/jpeg"/>
  <Override PartName="/ppt/media/image13.png" ContentType="image/png"/>
  <Override PartName="/ppt/media/image30.png" ContentType="image/png"/>
  <Override PartName="/ppt/media/image31.png" ContentType="image/png"/>
  <Override PartName="/ppt/media/image14.png" ContentType="image/png"/>
  <Override PartName="/ppt/media/image2.jpeg" ContentType="image/jpeg"/>
  <Override PartName="/ppt/media/image9.png" ContentType="image/png"/>
  <Override PartName="/ppt/media/image1.jpeg" ContentType="image/jpeg"/>
  <Override PartName="/ppt/media/image22.png" ContentType="image/png"/>
  <Override PartName="/ppt/media/image6.jpeg" ContentType="image/jpeg"/>
  <Override PartName="/ppt/media/image11.jpeg" ContentType="image/jpeg"/>
  <Override PartName="/ppt/media/image16.png" ContentType="image/png"/>
  <Override PartName="/ppt/media/image33.png" ContentType="image/png"/>
  <Override PartName="/ppt/media/image17.png" ContentType="image/png"/>
  <Override PartName="/ppt/media/image34.png" ContentType="image/png"/>
  <Override PartName="/ppt/media/image25.png" ContentType="image/png"/>
  <Override PartName="/ppt/media/image8.jpeg" ContentType="image/jpeg"/>
  <Override PartName="/ppt/media/image18.png" ContentType="image/png"/>
  <Override PartName="/ppt/media/image3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8028C3C-EDD3-47AE-B6C1-A9DCB4717A78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Policies: A policy is a function that maps a given state to probabilities of selecting each possible action from that state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Q Learning: The objective of Q-learning is to find a policy that is optimal in the sense that the expected value of the total reward over all successive steps is the maximum achievable.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E: To get this balance between exploitation and exploration, we use what is called an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epsilon greedy strategy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. With this strategy, we define an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exploration rate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that we initially set to . 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010C07D-2793-4EF0-9A0F-80613D2C543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Disaster Planning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Mock Disaster Rescue Trainings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Training Drones to scour the disaster area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DATA SHORTAGE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DATA UNRELIABILITY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Variable ENVIRONMENTS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A CLEAR FUTURE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186EF87-C007-4C61-BC9E-3A8430E0D6F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VARY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2D04E7B-EACB-45FE-8F14-2C5097297FF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7813248-420D-4526-B24C-FBFFA6D1A65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C36008-30D1-46CB-A015-DA6FA36BF25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79499F9-F6D0-4DBF-B2B7-573AF8F277F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77FB7B6-B337-4664-92B7-955CA3EDFF0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0E270AD-968F-42E6-AF87-4BE913A0207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D51097B-1526-4BC3-936E-7494036B61F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72343A2-8002-4E42-8883-D0E216DA376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3C5DEF2-7D01-421D-90EB-7DFB34F700E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492F103-4F3D-4D56-A281-D90FE7134D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55424DD-57C3-477C-9495-DD54292FD0A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47D6801-5722-402E-8721-A751D9533AD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AEED73A-74DE-4922-8547-71F66EF8F99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3EAE35-5451-4BF6-A450-76B2290B66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446D1F6-45D4-4A4B-98D1-E2802421CB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23506DB-9A61-4C83-9CBA-9362322C2A3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B74152D-2014-4D0B-A810-42FDB266538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A20D542-F070-4058-A3B7-B64079B167A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13F5870-153C-4D5B-A7FC-B27493AC3D1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4019EA7-86EB-4C80-BA9A-C4803709C8D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3F9ED0E-202F-4E8B-8905-384FAA4110D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799470F-A8A3-44E2-9249-C1A75DC63C7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554F60-3EE7-40B9-B2DE-4F8AB7EEAB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F3E5666-7413-44D1-81AA-EEA5517967C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69D8F4E-170C-4EC2-9E65-1BACF33EBAF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77E31A9-93D3-495A-933C-705739F4D15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49DDBED-0765-4EF0-B483-48B54282CBF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2.png"/><Relationship Id="rId3" Type="http://schemas.openxmlformats.org/officeDocument/2006/relationships/image" Target="../media/image12.png"/><Relationship Id="rId4" Type="http://schemas.openxmlformats.org/officeDocument/2006/relationships/image" Target="../media/image10.jpe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3.png"/><Relationship Id="rId3" Type="http://schemas.openxmlformats.org/officeDocument/2006/relationships/image" Target="../media/image10.jpe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-1005480" y="5742360"/>
            <a:ext cx="7282080" cy="1072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58000"/>
          </a:bodyPr>
          <a:p>
            <a:pPr indent="0" algn="ctr">
              <a:lnSpc>
                <a:spcPct val="90000"/>
              </a:lnSpc>
              <a:buNone/>
            </a:pPr>
            <a:r>
              <a:rPr b="1" lang="en-US" sz="6000" spc="-1" strike="noStrike">
                <a:solidFill>
                  <a:srgbClr val="002060"/>
                </a:solidFill>
                <a:latin typeface="Calibri Light"/>
              </a:rPr>
              <a:t>Rescue Trainer</a:t>
            </a:r>
            <a:br>
              <a:rPr sz="6000"/>
            </a:b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477040" y="5009760"/>
            <a:ext cx="7794000" cy="2344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2060"/>
                </a:solidFill>
                <a:latin typeface="Calibri"/>
              </a:rPr>
              <a:t>Simantini Shinde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2060"/>
                </a:solidFill>
                <a:latin typeface="Calibri"/>
              </a:rPr>
              <a:t>Final Project Presentation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2060"/>
                </a:solidFill>
                <a:latin typeface="Calibri"/>
              </a:rPr>
              <a:t>Spiced Academy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2060"/>
                </a:solidFill>
                <a:latin typeface="Calibri"/>
              </a:rPr>
              <a:t>04.04.2023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Box 8"/>
          <p:cNvSpPr/>
          <p:nvPr/>
        </p:nvSpPr>
        <p:spPr>
          <a:xfrm>
            <a:off x="10702800" y="0"/>
            <a:ext cx="148932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2060"/>
                </a:solidFill>
                <a:latin typeface="Calibri"/>
              </a:rPr>
              <a:t>@CNBC​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Picture 5" descr="A picture containing outdoor&#10;&#10;Description automatically generated"/>
          <p:cNvPicPr/>
          <p:nvPr/>
        </p:nvPicPr>
        <p:blipFill>
          <a:blip r:embed="rId1"/>
          <a:srcRect l="0" t="55" r="0" b="10581"/>
          <a:stretch/>
        </p:blipFill>
        <p:spPr>
          <a:xfrm>
            <a:off x="-1080" y="-720"/>
            <a:ext cx="12193920" cy="491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4"/>
          <p:cNvSpPr/>
          <p:nvPr/>
        </p:nvSpPr>
        <p:spPr>
          <a:xfrm>
            <a:off x="-3600" y="360"/>
            <a:ext cx="12205080" cy="1011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70ad47">
                <a:lumMod val="20000"/>
                <a:lumOff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8080" y="-1504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  <a:ea typeface="Calibri Light"/>
              </a:rPr>
              <a:t>Sources and Packages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2" name="Picture 4" descr="Logo, company name&#10;&#10;Description automatically generated"/>
          <p:cNvPicPr/>
          <p:nvPr/>
        </p:nvPicPr>
        <p:blipFill>
          <a:blip r:embed="rId1"/>
          <a:stretch/>
        </p:blipFill>
        <p:spPr>
          <a:xfrm>
            <a:off x="1683000" y="1480680"/>
            <a:ext cx="2952360" cy="1552320"/>
          </a:xfrm>
          <a:prstGeom prst="rect">
            <a:avLst/>
          </a:prstGeom>
          <a:ln w="0">
            <a:noFill/>
          </a:ln>
        </p:spPr>
      </p:pic>
      <p:pic>
        <p:nvPicPr>
          <p:cNvPr id="163" name="Picture 5" descr="Logo, company name&#10;&#10;Description automatically generated"/>
          <p:cNvPicPr/>
          <p:nvPr/>
        </p:nvPicPr>
        <p:blipFill>
          <a:blip r:embed="rId2"/>
          <a:stretch/>
        </p:blipFill>
        <p:spPr>
          <a:xfrm>
            <a:off x="1786680" y="3331440"/>
            <a:ext cx="2742840" cy="928080"/>
          </a:xfrm>
          <a:prstGeom prst="rect">
            <a:avLst/>
          </a:prstGeom>
          <a:ln w="0">
            <a:noFill/>
          </a:ln>
        </p:spPr>
      </p:pic>
      <p:pic>
        <p:nvPicPr>
          <p:cNvPr id="164" name="Picture 6" descr="Icon&#10;&#10;Description automatically generated"/>
          <p:cNvPicPr/>
          <p:nvPr/>
        </p:nvPicPr>
        <p:blipFill>
          <a:blip r:embed="rId3"/>
          <a:stretch/>
        </p:blipFill>
        <p:spPr>
          <a:xfrm>
            <a:off x="2243880" y="4446360"/>
            <a:ext cx="944640" cy="914760"/>
          </a:xfrm>
          <a:prstGeom prst="rect">
            <a:avLst/>
          </a:prstGeom>
          <a:ln w="0">
            <a:noFill/>
          </a:ln>
        </p:spPr>
      </p:pic>
      <p:pic>
        <p:nvPicPr>
          <p:cNvPr id="165" name="Picture 7" descr="A picture containing text, clipart&#10;&#10;Description automatically generated"/>
          <p:cNvPicPr/>
          <p:nvPr/>
        </p:nvPicPr>
        <p:blipFill>
          <a:blip r:embed="rId4"/>
          <a:stretch/>
        </p:blipFill>
        <p:spPr>
          <a:xfrm>
            <a:off x="7026120" y="1692720"/>
            <a:ext cx="2742840" cy="792000"/>
          </a:xfrm>
          <a:prstGeom prst="rect">
            <a:avLst/>
          </a:prstGeom>
          <a:ln w="0">
            <a:noFill/>
          </a:ln>
        </p:spPr>
      </p:pic>
      <p:pic>
        <p:nvPicPr>
          <p:cNvPr id="166" name="Graphic 8" descr=""/>
          <p:cNvPicPr/>
          <p:nvPr/>
        </p:nvPicPr>
        <p:blipFill>
          <a:blip r:embed="rId5"/>
          <a:stretch/>
        </p:blipFill>
        <p:spPr>
          <a:xfrm>
            <a:off x="6983640" y="2976840"/>
            <a:ext cx="781200" cy="78876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10" descr="Shape, circle&#10;&#10;Description automatically generated"/>
          <p:cNvPicPr/>
          <p:nvPr/>
        </p:nvPicPr>
        <p:blipFill>
          <a:blip r:embed="rId6"/>
          <a:stretch/>
        </p:blipFill>
        <p:spPr>
          <a:xfrm>
            <a:off x="6753600" y="4164840"/>
            <a:ext cx="1386720" cy="1386720"/>
          </a:xfrm>
          <a:prstGeom prst="rect">
            <a:avLst/>
          </a:prstGeom>
          <a:ln w="0">
            <a:noFill/>
          </a:ln>
        </p:spPr>
      </p:pic>
      <p:sp>
        <p:nvSpPr>
          <p:cNvPr id="168" name="TextBox 10"/>
          <p:cNvSpPr/>
          <p:nvPr/>
        </p:nvSpPr>
        <p:spPr>
          <a:xfrm>
            <a:off x="7797240" y="3067920"/>
            <a:ext cx="238608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GYM Open AI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Box 11"/>
          <p:cNvSpPr/>
          <p:nvPr/>
        </p:nvSpPr>
        <p:spPr>
          <a:xfrm>
            <a:off x="7863840" y="4685400"/>
            <a:ext cx="152424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Pygame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TextBox 12"/>
          <p:cNvSpPr/>
          <p:nvPr/>
        </p:nvSpPr>
        <p:spPr>
          <a:xfrm>
            <a:off x="3074040" y="4647960"/>
            <a:ext cx="15242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RLlib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3"/>
          <p:cNvSpPr/>
          <p:nvPr/>
        </p:nvSpPr>
        <p:spPr>
          <a:xfrm>
            <a:off x="26280" y="2174400"/>
            <a:ext cx="12197880" cy="1333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70ad47">
                <a:lumMod val="20000"/>
                <a:lumOff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2206440" y="447120"/>
            <a:ext cx="7032960" cy="488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US" sz="6000" spc="-1" strike="noStrike">
                <a:solidFill>
                  <a:srgbClr val="002060"/>
                </a:solidFill>
                <a:latin typeface="Calibri Light"/>
              </a:rPr>
              <a:t>Thank You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5"/>
          <p:cNvSpPr/>
          <p:nvPr/>
        </p:nvSpPr>
        <p:spPr>
          <a:xfrm>
            <a:off x="-3600" y="-21960"/>
            <a:ext cx="12197880" cy="1333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70ad47">
                <a:lumMod val="20000"/>
                <a:lumOff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845640" y="-10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Q-Learning and Deep Q-Learning 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5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5995800" y="4420800"/>
            <a:ext cx="4863600" cy="2313000"/>
          </a:xfrm>
          <a:prstGeom prst="rect">
            <a:avLst/>
          </a:prstGeom>
          <a:ln w="0">
            <a:noFill/>
          </a:ln>
        </p:spPr>
      </p:pic>
      <p:pic>
        <p:nvPicPr>
          <p:cNvPr id="176" name="Picture 5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843480" y="2013120"/>
            <a:ext cx="3376800" cy="2220840"/>
          </a:xfrm>
          <a:prstGeom prst="rect">
            <a:avLst/>
          </a:prstGeom>
          <a:ln w="0">
            <a:noFill/>
          </a:ln>
        </p:spPr>
      </p:pic>
      <p:pic>
        <p:nvPicPr>
          <p:cNvPr id="177" name="Picture 7" descr="A picture containing calendar&#10;&#10;Description automatically generated"/>
          <p:cNvPicPr/>
          <p:nvPr/>
        </p:nvPicPr>
        <p:blipFill>
          <a:blip r:embed="rId3"/>
          <a:stretch/>
        </p:blipFill>
        <p:spPr>
          <a:xfrm>
            <a:off x="5406480" y="1972800"/>
            <a:ext cx="1881720" cy="1878480"/>
          </a:xfrm>
          <a:prstGeom prst="rect">
            <a:avLst/>
          </a:prstGeom>
          <a:ln w="0">
            <a:noFill/>
          </a:ln>
        </p:spPr>
      </p:pic>
      <p:pic>
        <p:nvPicPr>
          <p:cNvPr id="178" name="Picture 8" descr="Table&#10;&#10;Description automatically generated"/>
          <p:cNvPicPr/>
          <p:nvPr/>
        </p:nvPicPr>
        <p:blipFill>
          <a:blip r:embed="rId4"/>
          <a:stretch/>
        </p:blipFill>
        <p:spPr>
          <a:xfrm>
            <a:off x="7542000" y="2015640"/>
            <a:ext cx="2924280" cy="1793160"/>
          </a:xfrm>
          <a:prstGeom prst="rect">
            <a:avLst/>
          </a:prstGeom>
          <a:ln w="0">
            <a:noFill/>
          </a:ln>
        </p:spPr>
      </p:pic>
      <p:sp>
        <p:nvSpPr>
          <p:cNvPr id="179" name="TextBox 8"/>
          <p:cNvSpPr/>
          <p:nvPr/>
        </p:nvSpPr>
        <p:spPr>
          <a:xfrm>
            <a:off x="1893960" y="1456200"/>
            <a:ext cx="142740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Policies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Box 9"/>
          <p:cNvSpPr/>
          <p:nvPr/>
        </p:nvSpPr>
        <p:spPr>
          <a:xfrm>
            <a:off x="6747480" y="1277280"/>
            <a:ext cx="27428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Q Learning​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Picture 11" descr="Diagram&#10;&#10;Description automatically generated"/>
          <p:cNvPicPr/>
          <p:nvPr/>
        </p:nvPicPr>
        <p:blipFill>
          <a:blip r:embed="rId5"/>
          <a:stretch/>
        </p:blipFill>
        <p:spPr>
          <a:xfrm>
            <a:off x="768240" y="4606920"/>
            <a:ext cx="4566240" cy="1930320"/>
          </a:xfrm>
          <a:prstGeom prst="rect">
            <a:avLst/>
          </a:prstGeom>
          <a:ln w="0">
            <a:noFill/>
          </a:ln>
        </p:spPr>
      </p:pic>
      <p:sp>
        <p:nvSpPr>
          <p:cNvPr id="182" name="TextBox 14"/>
          <p:cNvSpPr/>
          <p:nvPr/>
        </p:nvSpPr>
        <p:spPr>
          <a:xfrm>
            <a:off x="7282440" y="3907800"/>
            <a:ext cx="274284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Deep Q Learning​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Policy Gradient Challenges: 125 Episodes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TextBox 7"/>
          <p:cNvSpPr/>
          <p:nvPr/>
        </p:nvSpPr>
        <p:spPr>
          <a:xfrm>
            <a:off x="8464680" y="2150640"/>
            <a:ext cx="32911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46 times  --&gt; Dropped off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Box 11"/>
          <p:cNvSpPr/>
          <p:nvPr/>
        </p:nvSpPr>
        <p:spPr>
          <a:xfrm>
            <a:off x="2066760" y="1423080"/>
            <a:ext cx="466560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chemeClr val="accent2">
                    <a:lumMod val="75000"/>
                  </a:schemeClr>
                </a:solidFill>
                <a:latin typeface="Calibri"/>
              </a:rPr>
              <a:t>Agent Gets Stuck (A LOTTTTTT)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extBox 12"/>
          <p:cNvSpPr/>
          <p:nvPr/>
        </p:nvSpPr>
        <p:spPr>
          <a:xfrm>
            <a:off x="7870320" y="1327320"/>
            <a:ext cx="369720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chemeClr val="accent2">
                    <a:lumMod val="75000"/>
                  </a:schemeClr>
                </a:solidFill>
                <a:latin typeface="Calibri"/>
              </a:rPr>
              <a:t>Dropping Victims at the Rescue location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TextBox 14"/>
          <p:cNvSpPr/>
          <p:nvPr/>
        </p:nvSpPr>
        <p:spPr>
          <a:xfrm>
            <a:off x="8800920" y="3936600"/>
            <a:ext cx="276408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chemeClr val="accent2">
                    <a:lumMod val="75000"/>
                  </a:schemeClr>
                </a:solidFill>
                <a:latin typeface="Calibri"/>
              </a:rPr>
              <a:t>Only Keeps Dropping !!!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Picture 4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5730120" y="2690640"/>
            <a:ext cx="2802960" cy="3982320"/>
          </a:xfrm>
          <a:prstGeom prst="rect">
            <a:avLst/>
          </a:prstGeom>
          <a:ln w="0">
            <a:noFill/>
          </a:ln>
        </p:spPr>
      </p:pic>
      <p:pic>
        <p:nvPicPr>
          <p:cNvPr id="189" name="Picture 9" descr=""/>
          <p:cNvPicPr/>
          <p:nvPr/>
        </p:nvPicPr>
        <p:blipFill>
          <a:blip r:embed="rId2"/>
          <a:stretch/>
        </p:blipFill>
        <p:spPr>
          <a:xfrm>
            <a:off x="6008400" y="2641320"/>
            <a:ext cx="2921040" cy="3978720"/>
          </a:xfrm>
          <a:prstGeom prst="rect">
            <a:avLst/>
          </a:prstGeom>
          <a:ln w="0">
            <a:noFill/>
          </a:ln>
        </p:spPr>
      </p:pic>
      <p:pic>
        <p:nvPicPr>
          <p:cNvPr id="190" name="Picture 16" descr="Text&#10;&#10;Description automatically generated"/>
          <p:cNvPicPr/>
          <p:nvPr/>
        </p:nvPicPr>
        <p:blipFill>
          <a:blip r:embed="rId3"/>
          <a:stretch/>
        </p:blipFill>
        <p:spPr>
          <a:xfrm>
            <a:off x="6367320" y="2564640"/>
            <a:ext cx="2516040" cy="4237560"/>
          </a:xfrm>
          <a:prstGeom prst="rect">
            <a:avLst/>
          </a:prstGeom>
          <a:ln w="0">
            <a:noFill/>
          </a:ln>
        </p:spPr>
      </p:pic>
      <p:pic>
        <p:nvPicPr>
          <p:cNvPr id="191" name="Picture 19" descr="Graphical user interface, text&#10;&#10;Description automatically generated"/>
          <p:cNvPicPr/>
          <p:nvPr/>
        </p:nvPicPr>
        <p:blipFill>
          <a:blip r:embed="rId4"/>
          <a:stretch/>
        </p:blipFill>
        <p:spPr>
          <a:xfrm>
            <a:off x="416520" y="2082960"/>
            <a:ext cx="3297240" cy="4322520"/>
          </a:xfrm>
          <a:prstGeom prst="rect">
            <a:avLst/>
          </a:prstGeom>
          <a:ln w="0">
            <a:noFill/>
          </a:ln>
        </p:spPr>
      </p:pic>
      <p:pic>
        <p:nvPicPr>
          <p:cNvPr id="192" name="Picture 20" descr="Text&#10;&#10;Description automatically generated"/>
          <p:cNvPicPr/>
          <p:nvPr/>
        </p:nvPicPr>
        <p:blipFill>
          <a:blip r:embed="rId5"/>
          <a:stretch/>
        </p:blipFill>
        <p:spPr>
          <a:xfrm>
            <a:off x="667800" y="2027520"/>
            <a:ext cx="2998080" cy="4518000"/>
          </a:xfrm>
          <a:prstGeom prst="rect">
            <a:avLst/>
          </a:prstGeom>
          <a:ln w="0">
            <a:noFill/>
          </a:ln>
        </p:spPr>
      </p:pic>
      <p:pic>
        <p:nvPicPr>
          <p:cNvPr id="193" name="Picture 21" descr="Graphical user interface, text, application&#10;&#10;Description automatically generated"/>
          <p:cNvPicPr/>
          <p:nvPr/>
        </p:nvPicPr>
        <p:blipFill>
          <a:blip r:embed="rId6"/>
          <a:stretch/>
        </p:blipFill>
        <p:spPr>
          <a:xfrm>
            <a:off x="1036800" y="2015640"/>
            <a:ext cx="4018680" cy="464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Policy Gradient Challenge: 20 Episodes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5" name="Picture 4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1182240" y="2231640"/>
            <a:ext cx="3517200" cy="4179960"/>
          </a:xfrm>
          <a:prstGeom prst="rect">
            <a:avLst/>
          </a:prstGeom>
          <a:ln w="0">
            <a:noFill/>
          </a:ln>
        </p:spPr>
      </p:pic>
      <p:pic>
        <p:nvPicPr>
          <p:cNvPr id="196" name="Picture 6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1576800" y="2233800"/>
            <a:ext cx="4452120" cy="4179960"/>
          </a:xfrm>
          <a:prstGeom prst="rect">
            <a:avLst/>
          </a:prstGeom>
          <a:ln w="0">
            <a:noFill/>
          </a:ln>
        </p:spPr>
      </p:pic>
      <p:pic>
        <p:nvPicPr>
          <p:cNvPr id="197" name="Picture 7" descr=""/>
          <p:cNvPicPr/>
          <p:nvPr/>
        </p:nvPicPr>
        <p:blipFill>
          <a:blip r:embed="rId3"/>
          <a:stretch/>
        </p:blipFill>
        <p:spPr>
          <a:xfrm>
            <a:off x="2037960" y="2143800"/>
            <a:ext cx="5057280" cy="4227840"/>
          </a:xfrm>
          <a:prstGeom prst="rect">
            <a:avLst/>
          </a:prstGeom>
          <a:ln w="0">
            <a:noFill/>
          </a:ln>
        </p:spPr>
      </p:pic>
      <p:sp>
        <p:nvSpPr>
          <p:cNvPr id="198" name="TextBox 7"/>
          <p:cNvSpPr/>
          <p:nvPr/>
        </p:nvSpPr>
        <p:spPr>
          <a:xfrm>
            <a:off x="8377560" y="2246040"/>
            <a:ext cx="33624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4/20  --&gt; Dropped off i.e. 10,000 steps 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extBox 8"/>
          <p:cNvSpPr/>
          <p:nvPr/>
        </p:nvSpPr>
        <p:spPr>
          <a:xfrm>
            <a:off x="8634240" y="2936880"/>
            <a:ext cx="2742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Victim at [0,0] dropped 3 times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0" name="Straight Arrow Connector 10"/>
          <p:cNvCxnSpPr/>
          <p:nvPr/>
        </p:nvCxnSpPr>
        <p:spPr>
          <a:xfrm>
            <a:off x="7945920" y="1404720"/>
            <a:ext cx="10440" cy="5152320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</p:cxnSp>
      <p:sp>
        <p:nvSpPr>
          <p:cNvPr id="201" name="TextBox 11"/>
          <p:cNvSpPr/>
          <p:nvPr/>
        </p:nvSpPr>
        <p:spPr>
          <a:xfrm>
            <a:off x="2039760" y="1541160"/>
            <a:ext cx="466560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chemeClr val="accent2">
                    <a:lumMod val="75000"/>
                  </a:schemeClr>
                </a:solidFill>
                <a:latin typeface="Calibri"/>
              </a:rPr>
              <a:t>Agent Gets Stuck (A LOTTTTTT)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Box 12"/>
          <p:cNvSpPr/>
          <p:nvPr/>
        </p:nvSpPr>
        <p:spPr>
          <a:xfrm>
            <a:off x="8306640" y="1327320"/>
            <a:ext cx="369720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chemeClr val="accent2">
                    <a:lumMod val="75000"/>
                  </a:schemeClr>
                </a:solidFill>
                <a:latin typeface="Calibri"/>
              </a:rPr>
              <a:t>Dropping Victims at the Rescue location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3" name="Straight Arrow Connector 13"/>
          <p:cNvCxnSpPr/>
          <p:nvPr/>
        </p:nvCxnSpPr>
        <p:spPr>
          <a:xfrm>
            <a:off x="10039680" y="3591360"/>
            <a:ext cx="10440" cy="480240"/>
          </a:xfrm>
          <a:prstGeom prst="straightConnector1">
            <a:avLst/>
          </a:prstGeom>
          <a:ln w="28575">
            <a:solidFill>
              <a:srgbClr val="ed7d31">
                <a:lumMod val="75000"/>
              </a:srgbClr>
            </a:solidFill>
            <a:tailEnd len="med" type="triangle" w="med"/>
          </a:ln>
        </p:spPr>
      </p:cxnSp>
      <p:sp>
        <p:nvSpPr>
          <p:cNvPr id="204" name="TextBox 14"/>
          <p:cNvSpPr/>
          <p:nvPr/>
        </p:nvSpPr>
        <p:spPr>
          <a:xfrm>
            <a:off x="8228160" y="4076280"/>
            <a:ext cx="369720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chemeClr val="accent2">
                    <a:lumMod val="75000"/>
                  </a:schemeClr>
                </a:solidFill>
                <a:latin typeface="Calibri"/>
              </a:rPr>
              <a:t>Only Keeps Dropping !!!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" name="Picture 16" descr="A picture containing calendar&#10;&#10;Description automatically generated"/>
          <p:cNvPicPr/>
          <p:nvPr/>
        </p:nvPicPr>
        <p:blipFill>
          <a:blip r:embed="rId4"/>
          <a:stretch/>
        </p:blipFill>
        <p:spPr>
          <a:xfrm>
            <a:off x="8231400" y="4519440"/>
            <a:ext cx="1219320" cy="211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7" name="Content Placeholder 2"/>
          <p:cNvSpPr/>
          <p:nvPr/>
        </p:nvSpPr>
        <p:spPr>
          <a:xfrm>
            <a:off x="990720" y="1978200"/>
            <a:ext cx="10515240" cy="435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RL takes into account many aspects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It is not as straightforward as "Are the rewards getting better"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My model learnt that dropping is the way to higher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Does it do the job I am asking it to do 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What is the reward policy 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https://towardsdatascience.com/the-complete-reinforcement-learning-dictionary-e16230b7d24e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RL Agent also gets stuck a lot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https://www.reddit.com/r/reinforcementlearning/comments/cm7yu4/how_to_deal_with_rl_algos_getting_stuck_in_local/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 9"/>
          <p:cNvSpPr/>
          <p:nvPr/>
        </p:nvSpPr>
        <p:spPr>
          <a:xfrm>
            <a:off x="-3600" y="360"/>
            <a:ext cx="12205080" cy="1011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70ad47">
                <a:lumMod val="20000"/>
                <a:lumOff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867960" y="-1504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  <a:ea typeface="Calibri Light"/>
              </a:rPr>
              <a:t>Why </a:t>
            </a:r>
            <a:r>
              <a:rPr b="1" i="1" lang="en-US" sz="4400" spc="-1" strike="noStrike">
                <a:solidFill>
                  <a:srgbClr val="002060"/>
                </a:solidFill>
                <a:latin typeface="Calibri Light"/>
                <a:ea typeface="Calibri Light"/>
              </a:rPr>
              <a:t>Reinforcement Learning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Rectangle: Rounded Corners 3"/>
          <p:cNvSpPr/>
          <p:nvPr/>
        </p:nvSpPr>
        <p:spPr>
          <a:xfrm>
            <a:off x="1117440" y="2379960"/>
            <a:ext cx="2240640" cy="93348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2060"/>
                </a:solidFill>
                <a:latin typeface="Calibri"/>
              </a:rPr>
              <a:t>DATA SHORTAGE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Rectangle: Rounded Corners 4"/>
          <p:cNvSpPr/>
          <p:nvPr/>
        </p:nvSpPr>
        <p:spPr>
          <a:xfrm>
            <a:off x="1072800" y="4120920"/>
            <a:ext cx="2240640" cy="103068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2060"/>
                </a:solidFill>
                <a:latin typeface="Calibri"/>
              </a:rPr>
              <a:t>DATA UNRELIABILITY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Rectangle: Rounded Corners 5"/>
          <p:cNvSpPr/>
          <p:nvPr/>
        </p:nvSpPr>
        <p:spPr>
          <a:xfrm>
            <a:off x="4763160" y="3283920"/>
            <a:ext cx="2240640" cy="83628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2060"/>
                </a:solidFill>
                <a:latin typeface="Calibri"/>
              </a:rPr>
              <a:t>ENVIRONMENTS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2060"/>
                </a:solidFill>
                <a:latin typeface="Calibri"/>
              </a:rPr>
              <a:t>VARY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Rectangle: Rounded Corners 6"/>
          <p:cNvSpPr/>
          <p:nvPr/>
        </p:nvSpPr>
        <p:spPr>
          <a:xfrm>
            <a:off x="8408880" y="3231720"/>
            <a:ext cx="2240640" cy="103068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2060"/>
                </a:solidFill>
                <a:latin typeface="Calibri"/>
              </a:rPr>
              <a:t>A CLEAR FUTURE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11"/>
          <p:cNvSpPr/>
          <p:nvPr/>
        </p:nvSpPr>
        <p:spPr>
          <a:xfrm>
            <a:off x="-3600" y="360"/>
            <a:ext cx="12205080" cy="1011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70ad47">
                <a:lumMod val="20000"/>
                <a:lumOff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87680" y="-1566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WHY 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4" name="Picture 13" descr=""/>
          <p:cNvPicPr/>
          <p:nvPr/>
        </p:nvPicPr>
        <p:blipFill>
          <a:blip r:embed="rId1"/>
          <a:stretch/>
        </p:blipFill>
        <p:spPr>
          <a:xfrm>
            <a:off x="316800" y="1866240"/>
            <a:ext cx="4278240" cy="2561040"/>
          </a:xfrm>
          <a:prstGeom prst="rect">
            <a:avLst/>
          </a:prstGeom>
          <a:ln w="0">
            <a:noFill/>
          </a:ln>
        </p:spPr>
      </p:pic>
      <p:pic>
        <p:nvPicPr>
          <p:cNvPr id="95" name="Picture 14" descr="Map&#10;&#10;Description automatically generated"/>
          <p:cNvPicPr/>
          <p:nvPr/>
        </p:nvPicPr>
        <p:blipFill>
          <a:blip r:embed="rId2"/>
          <a:stretch/>
        </p:blipFill>
        <p:spPr>
          <a:xfrm>
            <a:off x="886680" y="2162160"/>
            <a:ext cx="4632840" cy="3432960"/>
          </a:xfrm>
          <a:prstGeom prst="rect">
            <a:avLst/>
          </a:prstGeom>
          <a:ln w="0">
            <a:noFill/>
          </a:ln>
        </p:spPr>
      </p:pic>
      <p:pic>
        <p:nvPicPr>
          <p:cNvPr id="96" name="Picture 15" descr=""/>
          <p:cNvPicPr/>
          <p:nvPr/>
        </p:nvPicPr>
        <p:blipFill>
          <a:blip r:embed="rId3"/>
          <a:stretch/>
        </p:blipFill>
        <p:spPr>
          <a:xfrm>
            <a:off x="1265040" y="2540520"/>
            <a:ext cx="4794840" cy="318456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16" descr="A picture containing text, outdoor, person, mammal&#10;&#10;Description automatically generated"/>
          <p:cNvPicPr/>
          <p:nvPr/>
        </p:nvPicPr>
        <p:blipFill>
          <a:blip r:embed="rId4"/>
          <a:stretch/>
        </p:blipFill>
        <p:spPr>
          <a:xfrm>
            <a:off x="6534360" y="2136240"/>
            <a:ext cx="5305320" cy="3559320"/>
          </a:xfrm>
          <a:prstGeom prst="rect">
            <a:avLst/>
          </a:prstGeom>
          <a:ln w="0">
            <a:noFill/>
          </a:ln>
        </p:spPr>
      </p:pic>
      <p:sp>
        <p:nvSpPr>
          <p:cNvPr id="98" name="TextBox 1"/>
          <p:cNvSpPr/>
          <p:nvPr/>
        </p:nvSpPr>
        <p:spPr>
          <a:xfrm>
            <a:off x="6629400" y="6553080"/>
            <a:ext cx="688068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@HansIndia @WorldBank Blogs @Wikipedia @Deeplizard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4"/>
          <p:cNvSpPr/>
          <p:nvPr/>
        </p:nvSpPr>
        <p:spPr>
          <a:xfrm>
            <a:off x="-3600" y="-7200"/>
            <a:ext cx="12197880" cy="1011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70ad47">
                <a:lumMod val="20000"/>
                <a:lumOff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67960" y="-1576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RL IS CRAZY AWESOME!!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1" name="Picture 4" descr="Map&#10;&#10;Description automatically generated"/>
          <p:cNvPicPr/>
          <p:nvPr/>
        </p:nvPicPr>
        <p:blipFill>
          <a:blip r:embed="rId1"/>
          <a:stretch/>
        </p:blipFill>
        <p:spPr>
          <a:xfrm>
            <a:off x="1217160" y="1405800"/>
            <a:ext cx="4018680" cy="232920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6" descr="A picture containing floor, indoor, tiled&#10;&#10;Description automatically generated"/>
          <p:cNvPicPr/>
          <p:nvPr/>
        </p:nvPicPr>
        <p:blipFill>
          <a:blip r:embed="rId2"/>
          <a:stretch/>
        </p:blipFill>
        <p:spPr>
          <a:xfrm>
            <a:off x="7243560" y="1411560"/>
            <a:ext cx="4227840" cy="2323800"/>
          </a:xfrm>
          <a:prstGeom prst="rect">
            <a:avLst/>
          </a:prstGeom>
          <a:ln w="0">
            <a:noFill/>
          </a:ln>
        </p:spPr>
      </p:pic>
      <p:pic>
        <p:nvPicPr>
          <p:cNvPr id="103" name="Picture 7" descr="A picture containing text, electronics, screenshot&#10;&#10;Description automatically generated"/>
          <p:cNvPicPr/>
          <p:nvPr/>
        </p:nvPicPr>
        <p:blipFill>
          <a:blip r:embed="rId3"/>
          <a:stretch/>
        </p:blipFill>
        <p:spPr>
          <a:xfrm>
            <a:off x="4419720" y="4154400"/>
            <a:ext cx="3063240" cy="2021400"/>
          </a:xfrm>
          <a:prstGeom prst="rect">
            <a:avLst/>
          </a:prstGeom>
          <a:ln w="0">
            <a:noFill/>
          </a:ln>
        </p:spPr>
      </p:pic>
      <p:sp>
        <p:nvSpPr>
          <p:cNvPr id="104" name="TextBox 7"/>
          <p:cNvSpPr/>
          <p:nvPr/>
        </p:nvSpPr>
        <p:spPr>
          <a:xfrm>
            <a:off x="7911000" y="6553800"/>
            <a:ext cx="53478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@New Scientist @OpenAI @FinancialTimes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Box 8"/>
          <p:cNvSpPr/>
          <p:nvPr/>
        </p:nvSpPr>
        <p:spPr>
          <a:xfrm>
            <a:off x="2976120" y="6113160"/>
            <a:ext cx="65840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Google DeepMind’s Go beats Ke Jie, the world’s number one player.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Box 9"/>
          <p:cNvSpPr/>
          <p:nvPr/>
        </p:nvSpPr>
        <p:spPr>
          <a:xfrm>
            <a:off x="7772400" y="3783600"/>
            <a:ext cx="365760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4 Agents playing a competitive game of Hide and Seek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Box 10"/>
          <p:cNvSpPr/>
          <p:nvPr/>
        </p:nvSpPr>
        <p:spPr>
          <a:xfrm>
            <a:off x="1000080" y="3729240"/>
            <a:ext cx="47178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Open AI Five defeated Dota2 World Champions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5"/>
          <p:cNvSpPr/>
          <p:nvPr/>
        </p:nvSpPr>
        <p:spPr>
          <a:xfrm>
            <a:off x="-3600" y="-7200"/>
            <a:ext cx="12197880" cy="1011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70ad47">
                <a:lumMod val="20000"/>
                <a:lumOff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60760" y="-1576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  <a:ea typeface="Calibri Light"/>
              </a:rPr>
              <a:t>Reinforcement Learning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0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2674800" y="1824480"/>
            <a:ext cx="6893280" cy="2637720"/>
          </a:xfrm>
          <a:prstGeom prst="rect">
            <a:avLst/>
          </a:prstGeom>
          <a:ln w="0">
            <a:noFill/>
          </a:ln>
        </p:spPr>
      </p:pic>
      <p:pic>
        <p:nvPicPr>
          <p:cNvPr id="111" name="Picture 4" descr=""/>
          <p:cNvPicPr/>
          <p:nvPr/>
        </p:nvPicPr>
        <p:blipFill>
          <a:blip r:embed="rId2"/>
          <a:stretch/>
        </p:blipFill>
        <p:spPr>
          <a:xfrm>
            <a:off x="6005520" y="1486440"/>
            <a:ext cx="509760" cy="509760"/>
          </a:xfrm>
          <a:prstGeom prst="rect">
            <a:avLst/>
          </a:prstGeom>
          <a:ln w="0">
            <a:noFill/>
          </a:ln>
        </p:spPr>
      </p:pic>
      <p:pic>
        <p:nvPicPr>
          <p:cNvPr id="112" name="Picture 5" descr="A picture containing text&#10;&#10;Description automatically generated"/>
          <p:cNvPicPr/>
          <p:nvPr/>
        </p:nvPicPr>
        <p:blipFill>
          <a:blip r:embed="rId3"/>
          <a:srcRect l="0" t="0" r="194" b="16938"/>
          <a:stretch/>
        </p:blipFill>
        <p:spPr>
          <a:xfrm>
            <a:off x="5426640" y="4399200"/>
            <a:ext cx="1598760" cy="1555560"/>
          </a:xfrm>
          <a:prstGeom prst="rect">
            <a:avLst/>
          </a:prstGeom>
          <a:ln w="0">
            <a:noFill/>
          </a:ln>
        </p:spPr>
      </p:pic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1218600" y="6084360"/>
            <a:ext cx="10072080" cy="5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0000"/>
                </a:solidFill>
                <a:latin typeface="Calibri"/>
                <a:ea typeface="Calibri"/>
              </a:rPr>
              <a:t>Markov Decision Process: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Sequential Decision making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TextBox 13"/>
          <p:cNvSpPr/>
          <p:nvPr/>
        </p:nvSpPr>
        <p:spPr>
          <a:xfrm>
            <a:off x="10425600" y="6553800"/>
            <a:ext cx="53478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@Sutton &amp; Brato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5"/>
          <p:cNvSpPr/>
          <p:nvPr/>
        </p:nvSpPr>
        <p:spPr>
          <a:xfrm>
            <a:off x="-3600" y="360"/>
            <a:ext cx="12205080" cy="1011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70ad47">
                <a:lumMod val="20000"/>
                <a:lumOff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67960" y="-1504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  <a:ea typeface="Calibri Light"/>
              </a:rPr>
              <a:t>What is a </a:t>
            </a:r>
            <a:r>
              <a:rPr b="1" i="1" lang="en-US" sz="4400" spc="-1" strike="noStrike">
                <a:solidFill>
                  <a:srgbClr val="002060"/>
                </a:solidFill>
                <a:latin typeface="Calibri Light"/>
                <a:ea typeface="Calibri Light"/>
              </a:rPr>
              <a:t>Rescue Trainer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867960" y="149688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70c0"/>
                </a:solidFill>
                <a:latin typeface="Calibri"/>
                <a:ea typeface="Calibri"/>
              </a:rPr>
              <a:t>Multi-Agent Reinforcement Learning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based model.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Multiple agents (rescuer's)  </a:t>
            </a:r>
            <a:r>
              <a:rPr b="1" lang="en-US" sz="2800" spc="-1" strike="noStrike">
                <a:solidFill>
                  <a:srgbClr val="ffc000"/>
                </a:solidFill>
                <a:latin typeface="Calibri"/>
                <a:ea typeface="Calibri"/>
              </a:rPr>
              <a:t>pick up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multiple victims and </a:t>
            </a:r>
            <a:r>
              <a:rPr b="1" lang="en-US" sz="2800" spc="-1" strike="noStrike">
                <a:solidFill>
                  <a:srgbClr val="00b050"/>
                </a:solidFill>
                <a:latin typeface="Calibri"/>
                <a:ea typeface="Calibri"/>
              </a:rPr>
              <a:t>drop them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off at a Hospital.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8" name="Picture 4" descr=""/>
          <p:cNvPicPr/>
          <p:nvPr/>
        </p:nvPicPr>
        <p:blipFill>
          <a:blip r:embed="rId1"/>
          <a:stretch/>
        </p:blipFill>
        <p:spPr>
          <a:xfrm>
            <a:off x="5475240" y="3267000"/>
            <a:ext cx="984240" cy="984240"/>
          </a:xfrm>
          <a:prstGeom prst="rect">
            <a:avLst/>
          </a:prstGeom>
          <a:ln w="0">
            <a:noFill/>
          </a:ln>
        </p:spPr>
      </p:pic>
      <p:pic>
        <p:nvPicPr>
          <p:cNvPr id="119" name="Picture 5" descr=""/>
          <p:cNvPicPr/>
          <p:nvPr/>
        </p:nvPicPr>
        <p:blipFill>
          <a:blip r:embed="rId2"/>
          <a:stretch/>
        </p:blipFill>
        <p:spPr>
          <a:xfrm>
            <a:off x="2662200" y="4380840"/>
            <a:ext cx="1027440" cy="1027440"/>
          </a:xfrm>
          <a:prstGeom prst="rect">
            <a:avLst/>
          </a:prstGeom>
          <a:ln w="0">
            <a:noFill/>
          </a:ln>
        </p:spPr>
      </p:pic>
      <p:pic>
        <p:nvPicPr>
          <p:cNvPr id="120" name="Picture 5" descr=""/>
          <p:cNvPicPr/>
          <p:nvPr/>
        </p:nvPicPr>
        <p:blipFill>
          <a:blip r:embed="rId3"/>
          <a:stretch/>
        </p:blipFill>
        <p:spPr>
          <a:xfrm>
            <a:off x="4341960" y="5212800"/>
            <a:ext cx="1027440" cy="1027440"/>
          </a:xfrm>
          <a:prstGeom prst="rect">
            <a:avLst/>
          </a:prstGeom>
          <a:ln w="0">
            <a:noFill/>
          </a:ln>
        </p:spPr>
      </p:pic>
      <p:pic>
        <p:nvPicPr>
          <p:cNvPr id="121" name="Picture 4" descr=""/>
          <p:cNvPicPr/>
          <p:nvPr/>
        </p:nvPicPr>
        <p:blipFill>
          <a:blip r:embed="rId4"/>
          <a:stretch/>
        </p:blipFill>
        <p:spPr>
          <a:xfrm>
            <a:off x="1408680" y="3267000"/>
            <a:ext cx="984240" cy="984240"/>
          </a:xfrm>
          <a:prstGeom prst="rect">
            <a:avLst/>
          </a:prstGeom>
          <a:ln w="0">
            <a:noFill/>
          </a:ln>
        </p:spPr>
      </p:pic>
      <p:pic>
        <p:nvPicPr>
          <p:cNvPr id="122" name="Picture 8" descr=""/>
          <p:cNvPicPr/>
          <p:nvPr/>
        </p:nvPicPr>
        <p:blipFill>
          <a:blip r:embed="rId5"/>
          <a:stretch/>
        </p:blipFill>
        <p:spPr>
          <a:xfrm>
            <a:off x="8665920" y="3798360"/>
            <a:ext cx="893880" cy="917280"/>
          </a:xfrm>
          <a:prstGeom prst="rect">
            <a:avLst/>
          </a:prstGeom>
          <a:ln w="0">
            <a:noFill/>
          </a:ln>
        </p:spPr>
      </p:pic>
      <p:cxnSp>
        <p:nvCxnSpPr>
          <p:cNvPr id="123" name="Straight Arrow Connector 8"/>
          <p:cNvCxnSpPr/>
          <p:nvPr/>
        </p:nvCxnSpPr>
        <p:spPr>
          <a:xfrm flipV="1">
            <a:off x="3430440" y="4290480"/>
            <a:ext cx="5167800" cy="672120"/>
          </a:xfrm>
          <a:prstGeom prst="straightConnector1">
            <a:avLst/>
          </a:prstGeom>
          <a:ln w="57150">
            <a:solidFill>
              <a:srgbClr val="00b050"/>
            </a:solidFill>
            <a:tailEnd len="med" type="triangle" w="med"/>
          </a:ln>
        </p:spPr>
      </p:cxnSp>
      <p:cxnSp>
        <p:nvCxnSpPr>
          <p:cNvPr id="124" name="Straight Arrow Connector 9"/>
          <p:cNvCxnSpPr/>
          <p:nvPr/>
        </p:nvCxnSpPr>
        <p:spPr>
          <a:xfrm flipV="1">
            <a:off x="5102280" y="4585680"/>
            <a:ext cx="3542760" cy="1185480"/>
          </a:xfrm>
          <a:prstGeom prst="straightConnector1">
            <a:avLst/>
          </a:prstGeom>
          <a:ln w="57150">
            <a:solidFill>
              <a:srgbClr val="00b050"/>
            </a:solidFill>
            <a:tailEnd len="med" type="triangle" w="med"/>
          </a:ln>
        </p:spPr>
      </p:cxnSp>
      <p:cxnSp>
        <p:nvCxnSpPr>
          <p:cNvPr id="125" name="Straight Arrow Connector 10"/>
          <p:cNvCxnSpPr/>
          <p:nvPr/>
        </p:nvCxnSpPr>
        <p:spPr>
          <a:xfrm>
            <a:off x="2147400" y="4106880"/>
            <a:ext cx="774720" cy="556920"/>
          </a:xfrm>
          <a:prstGeom prst="straightConnector1">
            <a:avLst/>
          </a:prstGeom>
          <a:ln w="57150">
            <a:solidFill>
              <a:srgbClr val="ffc000"/>
            </a:solidFill>
            <a:tailEnd len="med" type="triangle" w="med"/>
          </a:ln>
        </p:spPr>
      </p:cxnSp>
      <p:cxnSp>
        <p:nvCxnSpPr>
          <p:cNvPr id="126" name="Straight Arrow Connector 11"/>
          <p:cNvCxnSpPr/>
          <p:nvPr/>
        </p:nvCxnSpPr>
        <p:spPr>
          <a:xfrm flipH="1">
            <a:off x="5083560" y="4021200"/>
            <a:ext cx="711000" cy="1474560"/>
          </a:xfrm>
          <a:prstGeom prst="straightConnector1">
            <a:avLst/>
          </a:prstGeom>
          <a:ln w="57150">
            <a:solidFill>
              <a:srgbClr val="ffc000"/>
            </a:solidFill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"/>
          <p:cNvSpPr/>
          <p:nvPr/>
        </p:nvSpPr>
        <p:spPr>
          <a:xfrm>
            <a:off x="-3600" y="-7200"/>
            <a:ext cx="12197880" cy="1011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70ad47">
                <a:lumMod val="20000"/>
                <a:lumOff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920520" y="-1576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  <a:ea typeface="Calibri Light"/>
              </a:rPr>
              <a:t>Rescue Trainer </a:t>
            </a:r>
            <a:r>
              <a:rPr b="1" i="1" lang="en-US" sz="4400" spc="-1" strike="noStrike">
                <a:solidFill>
                  <a:srgbClr val="002060"/>
                </a:solidFill>
                <a:latin typeface="Calibri Light"/>
                <a:ea typeface="Calibri Light"/>
              </a:rPr>
              <a:t>Environment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838080" y="1167480"/>
            <a:ext cx="10515240" cy="1606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0000"/>
                </a:solidFill>
                <a:latin typeface="Calibri"/>
                <a:ea typeface="Calibri"/>
              </a:rPr>
              <a:t>5x5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grid.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4472c4"/>
              </a:buClr>
              <a:buFont typeface="Arial"/>
              <a:buChar char="•"/>
            </a:pPr>
            <a:r>
              <a:rPr b="1" lang="en-US" sz="2800" spc="-1" strike="noStrike">
                <a:solidFill>
                  <a:schemeClr val="accent1"/>
                </a:solidFill>
                <a:latin typeface="Calibri"/>
                <a:ea typeface="Calibri"/>
              </a:rPr>
              <a:t>Locations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of the </a:t>
            </a:r>
            <a:r>
              <a:rPr b="1" lang="en-US" sz="2800" spc="-1" strike="noStrike">
                <a:solidFill>
                  <a:schemeClr val="accent1"/>
                </a:solidFill>
                <a:latin typeface="Calibri"/>
                <a:ea typeface="Calibri"/>
              </a:rPr>
              <a:t>victims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changes within </a:t>
            </a:r>
            <a:r>
              <a:rPr b="1" lang="en-US" sz="2800" spc="-1" strike="noStrike">
                <a:solidFill>
                  <a:schemeClr val="accent1"/>
                </a:solidFill>
                <a:latin typeface="Calibri"/>
                <a:ea typeface="Calibri"/>
              </a:rPr>
              <a:t>3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locations.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A </a:t>
            </a:r>
            <a:r>
              <a:rPr b="1" lang="en-US" sz="2800" spc="-1" strike="noStrike">
                <a:solidFill>
                  <a:schemeClr val="accent1"/>
                </a:solidFill>
                <a:latin typeface="Calibri"/>
                <a:ea typeface="Calibri"/>
              </a:rPr>
              <a:t>single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rescue </a:t>
            </a:r>
            <a:r>
              <a:rPr b="1" lang="en-US" sz="2800" spc="-1" strike="noStrike">
                <a:solidFill>
                  <a:schemeClr val="accent1"/>
                </a:solidFill>
                <a:latin typeface="Calibri"/>
                <a:ea typeface="Calibri"/>
              </a:rPr>
              <a:t>zone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(cell).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0" name="Picture 5" descr="A picture containing text&#10;&#10;Description automatically generated"/>
          <p:cNvPicPr/>
          <p:nvPr/>
        </p:nvPicPr>
        <p:blipFill>
          <a:blip r:embed="rId1"/>
          <a:srcRect l="0" t="0" r="194" b="16938"/>
          <a:stretch/>
        </p:blipFill>
        <p:spPr>
          <a:xfrm>
            <a:off x="5276520" y="2755080"/>
            <a:ext cx="3963600" cy="3967560"/>
          </a:xfrm>
          <a:prstGeom prst="rect">
            <a:avLst/>
          </a:prstGeom>
          <a:ln w="0">
            <a:noFill/>
          </a:ln>
        </p:spPr>
      </p:pic>
      <p:sp>
        <p:nvSpPr>
          <p:cNvPr id="131" name="Rectangle 5"/>
          <p:cNvSpPr/>
          <p:nvPr/>
        </p:nvSpPr>
        <p:spPr>
          <a:xfrm>
            <a:off x="5302080" y="2742480"/>
            <a:ext cx="777240" cy="808200"/>
          </a:xfrm>
          <a:prstGeom prst="rect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2" name="Rectangle 6"/>
          <p:cNvSpPr/>
          <p:nvPr/>
        </p:nvSpPr>
        <p:spPr>
          <a:xfrm>
            <a:off x="5302080" y="5876280"/>
            <a:ext cx="777240" cy="808200"/>
          </a:xfrm>
          <a:prstGeom prst="rect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3" name="Rectangle 7"/>
          <p:cNvSpPr/>
          <p:nvPr/>
        </p:nvSpPr>
        <p:spPr>
          <a:xfrm>
            <a:off x="8412480" y="5067360"/>
            <a:ext cx="777240" cy="808200"/>
          </a:xfrm>
          <a:prstGeom prst="rect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4" name="Rectangle 8"/>
          <p:cNvSpPr/>
          <p:nvPr/>
        </p:nvSpPr>
        <p:spPr>
          <a:xfrm>
            <a:off x="9555480" y="4359960"/>
            <a:ext cx="435240" cy="466200"/>
          </a:xfrm>
          <a:prstGeom prst="rect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5" name="TextBox 9"/>
          <p:cNvSpPr/>
          <p:nvPr/>
        </p:nvSpPr>
        <p:spPr>
          <a:xfrm>
            <a:off x="10082160" y="4406760"/>
            <a:ext cx="18673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Victims Locations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Box 11"/>
          <p:cNvSpPr/>
          <p:nvPr/>
        </p:nvSpPr>
        <p:spPr>
          <a:xfrm>
            <a:off x="10074240" y="5643000"/>
            <a:ext cx="18673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Agent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Picture 8" descr="A picture containing text&#10;&#10;Description automatically generated"/>
          <p:cNvPicPr/>
          <p:nvPr/>
        </p:nvPicPr>
        <p:blipFill>
          <a:blip r:embed="rId2"/>
          <a:stretch/>
        </p:blipFill>
        <p:spPr>
          <a:xfrm>
            <a:off x="9544320" y="6263280"/>
            <a:ext cx="435240" cy="411840"/>
          </a:xfrm>
          <a:prstGeom prst="rect">
            <a:avLst/>
          </a:prstGeom>
          <a:ln w="0">
            <a:noFill/>
          </a:ln>
        </p:spPr>
      </p:pic>
      <p:sp>
        <p:nvSpPr>
          <p:cNvPr id="138" name="TextBox 17"/>
          <p:cNvSpPr/>
          <p:nvPr/>
        </p:nvSpPr>
        <p:spPr>
          <a:xfrm>
            <a:off x="10082160" y="6265080"/>
            <a:ext cx="18673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Hospital Location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Picture 4" descr=""/>
          <p:cNvPicPr/>
          <p:nvPr/>
        </p:nvPicPr>
        <p:blipFill>
          <a:blip r:embed="rId3"/>
          <a:stretch/>
        </p:blipFill>
        <p:spPr>
          <a:xfrm>
            <a:off x="9448560" y="5475240"/>
            <a:ext cx="618840" cy="610920"/>
          </a:xfrm>
          <a:prstGeom prst="rect">
            <a:avLst/>
          </a:prstGeom>
          <a:ln w="0">
            <a:noFill/>
          </a:ln>
        </p:spPr>
      </p:pic>
      <p:pic>
        <p:nvPicPr>
          <p:cNvPr id="140" name="Picture 5" descr=""/>
          <p:cNvPicPr/>
          <p:nvPr/>
        </p:nvPicPr>
        <p:blipFill>
          <a:blip r:embed="rId4"/>
          <a:stretch/>
        </p:blipFill>
        <p:spPr>
          <a:xfrm>
            <a:off x="9497160" y="4964040"/>
            <a:ext cx="522000" cy="545400"/>
          </a:xfrm>
          <a:prstGeom prst="rect">
            <a:avLst/>
          </a:prstGeom>
          <a:ln w="0">
            <a:noFill/>
          </a:ln>
        </p:spPr>
      </p:pic>
      <p:sp>
        <p:nvSpPr>
          <p:cNvPr id="141" name="TextBox 24"/>
          <p:cNvSpPr/>
          <p:nvPr/>
        </p:nvSpPr>
        <p:spPr>
          <a:xfrm>
            <a:off x="10074240" y="5059800"/>
            <a:ext cx="18673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Victim Icon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42" name="Table 3"/>
          <p:cNvGraphicFramePr/>
          <p:nvPr/>
        </p:nvGraphicFramePr>
        <p:xfrm>
          <a:off x="933120" y="3622320"/>
          <a:ext cx="3836160" cy="2916000"/>
        </p:xfrm>
        <a:graphic>
          <a:graphicData uri="http://schemas.openxmlformats.org/drawingml/2006/table">
            <a:tbl>
              <a:tblPr/>
              <a:tblGrid>
                <a:gridCol w="2470320"/>
                <a:gridCol w="1365840"/>
              </a:tblGrid>
              <a:tr h="6285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Action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25200">
                      <a:solidFill>
                        <a:srgbClr val="ffc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Reward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25200">
                      <a:solidFill>
                        <a:srgbClr val="ffc000"/>
                      </a:solidFill>
                      <a:prstDash val="solid"/>
                    </a:lnB>
                    <a:noFill/>
                  </a:tcPr>
                </a:tc>
              </a:tr>
              <a:tr h="3607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Left, right, up, down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12240">
                      <a:solidFill>
                        <a:srgbClr val="ffc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12240">
                      <a:solidFill>
                        <a:srgbClr val="ffc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</a:tr>
              <a:tr h="3607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Wrong pick up or drop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12240">
                      <a:solidFill>
                        <a:srgbClr val="ffc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-10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12240">
                      <a:solidFill>
                        <a:srgbClr val="ffc000"/>
                      </a:solidFill>
                      <a:prstDash val="solid"/>
                    </a:lnB>
                    <a:noFill/>
                  </a:tcPr>
                </a:tc>
              </a:tr>
              <a:tr h="3607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Drop one victim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12240">
                      <a:solidFill>
                        <a:srgbClr val="ffc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12240">
                      <a:solidFill>
                        <a:srgbClr val="ffc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</a:tr>
              <a:tr h="3607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Dropped two victims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12240">
                      <a:solidFill>
                        <a:srgbClr val="ffc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12240">
                      <a:solidFill>
                        <a:srgbClr val="ffc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6"/>
          <p:cNvSpPr/>
          <p:nvPr/>
        </p:nvSpPr>
        <p:spPr>
          <a:xfrm>
            <a:off x="-3600" y="360"/>
            <a:ext cx="12205080" cy="1011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70ad47">
                <a:lumMod val="20000"/>
                <a:lumOff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942840" y="51480"/>
            <a:ext cx="10515240" cy="966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  <a:ea typeface="Calibri Light"/>
              </a:rPr>
              <a:t>Model results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-228600" y="5387760"/>
            <a:ext cx="8557920" cy="1287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2e75b6"/>
              </a:buClr>
              <a:buFont typeface="Arial"/>
              <a:buChar char="•"/>
            </a:pPr>
            <a:r>
              <a:rPr b="0" i="1" lang="en-US" sz="2400" spc="-1" strike="noStrike">
                <a:solidFill>
                  <a:schemeClr val="accent5">
                    <a:lumMod val="75000"/>
                  </a:schemeClr>
                </a:solidFill>
                <a:latin typeface="Calibri"/>
              </a:rPr>
              <a:t>"Are the rewards getting better" !!!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Does it do the job I am asking it to do 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What is the reward policy 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46" name="Table 3"/>
          <p:cNvGraphicFramePr/>
          <p:nvPr/>
        </p:nvGraphicFramePr>
        <p:xfrm>
          <a:off x="6896880" y="1199520"/>
          <a:ext cx="3499920" cy="3295800"/>
        </p:xfrm>
        <a:graphic>
          <a:graphicData uri="http://schemas.openxmlformats.org/drawingml/2006/table">
            <a:tbl>
              <a:tblPr/>
              <a:tblGrid>
                <a:gridCol w="2253960"/>
                <a:gridCol w="1245960"/>
              </a:tblGrid>
              <a:tr h="80604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Both Victims dropped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(in no. of Steps)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25200">
                      <a:solidFill>
                        <a:srgbClr val="ffc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Episode No.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25200">
                      <a:solidFill>
                        <a:srgbClr val="ffc000"/>
                      </a:solidFill>
                      <a:prstDash val="solid"/>
                    </a:lnB>
                    <a:noFill/>
                  </a:tcPr>
                </a:tc>
              </a:tr>
              <a:tr h="3240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12240">
                      <a:solidFill>
                        <a:srgbClr val="ffc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12240">
                      <a:solidFill>
                        <a:srgbClr val="ffc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</a:tr>
              <a:tr h="3240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433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12240">
                      <a:solidFill>
                        <a:srgbClr val="ffc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12240">
                      <a:solidFill>
                        <a:srgbClr val="ffc000"/>
                      </a:solidFill>
                      <a:prstDash val="solid"/>
                    </a:lnB>
                    <a:noFill/>
                  </a:tcPr>
                </a:tc>
              </a:tr>
              <a:tr h="3240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495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12240">
                      <a:solidFill>
                        <a:srgbClr val="ffc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12240">
                      <a:solidFill>
                        <a:srgbClr val="ffc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</a:tr>
              <a:tr h="3240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294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12240">
                      <a:solidFill>
                        <a:srgbClr val="ffc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12240">
                      <a:solidFill>
                        <a:srgbClr val="ffc000"/>
                      </a:solidFill>
                      <a:prstDash val="solid"/>
                    </a:lnB>
                    <a:noFill/>
                  </a:tcPr>
                </a:tc>
              </a:tr>
              <a:tr h="3240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220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12240">
                      <a:solidFill>
                        <a:srgbClr val="ffc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12240">
                      <a:solidFill>
                        <a:srgbClr val="ffc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</a:tr>
              <a:tr h="3240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417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12240">
                      <a:solidFill>
                        <a:srgbClr val="ffc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c000"/>
                      </a:solidFill>
                      <a:prstDash val="solid"/>
                    </a:lnL>
                    <a:lnR w="12240">
                      <a:solidFill>
                        <a:srgbClr val="ffc000"/>
                      </a:solidFill>
                      <a:prstDash val="solid"/>
                    </a:lnR>
                    <a:lnT w="12240">
                      <a:solidFill>
                        <a:srgbClr val="ffc000"/>
                      </a:solidFill>
                      <a:prstDash val="solid"/>
                    </a:lnT>
                    <a:lnB w="12240">
                      <a:solidFill>
                        <a:srgbClr val="ffc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47" name="Picture 6" descr="Chart, scatter chart&#10;&#10;Description automatically generated"/>
          <p:cNvPicPr/>
          <p:nvPr/>
        </p:nvPicPr>
        <p:blipFill>
          <a:blip r:embed="rId1"/>
          <a:stretch/>
        </p:blipFill>
        <p:spPr>
          <a:xfrm>
            <a:off x="127800" y="1119960"/>
            <a:ext cx="6537600" cy="41673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8"/>
          <p:cNvSpPr/>
          <p:nvPr/>
        </p:nvSpPr>
        <p:spPr>
          <a:xfrm>
            <a:off x="8686800" y="5303880"/>
            <a:ext cx="34106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latin typeface="Calibri Light"/>
              </a:rPr>
              <a:t>46 times  --&gt; Dropped off 1 victim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9" name="Connector: Curved 11"/>
          <p:cNvCxnSpPr>
            <a:stCxn id="150" idx="-1"/>
          </p:cNvCxnSpPr>
          <p:nvPr/>
        </p:nvCxnSpPr>
        <p:spPr>
          <a:xfrm rot="5400000">
            <a:off x="8958960" y="4222080"/>
            <a:ext cx="342360" cy="1344240"/>
          </a:xfrm>
          <a:prstGeom prst="curvedConnector3">
            <a:avLst>
              <a:gd name="adj1" fmla="val 100000"/>
            </a:avLst>
          </a:prstGeom>
          <a:ln w="28575">
            <a:solidFill>
              <a:srgbClr val="70ad47">
                <a:lumMod val="50000"/>
              </a:srgbClr>
            </a:solidFill>
            <a:tailEnd len="med" type="triangle" w="med"/>
          </a:ln>
        </p:spPr>
      </p:cxnSp>
      <p:sp>
        <p:nvSpPr>
          <p:cNvPr id="150" name="Rectangle: Rounded Corners 12"/>
          <p:cNvSpPr/>
          <p:nvPr/>
        </p:nvSpPr>
        <p:spPr>
          <a:xfrm>
            <a:off x="9088920" y="1143000"/>
            <a:ext cx="1426680" cy="357984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1" name="TextBox 14"/>
          <p:cNvSpPr/>
          <p:nvPr/>
        </p:nvSpPr>
        <p:spPr>
          <a:xfrm>
            <a:off x="5943600" y="4892400"/>
            <a:ext cx="32911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latin typeface="Calibri Light"/>
              </a:rPr>
              <a:t>Still Exploring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Picture 4" descr="Graphical user interface, text&#10;&#10;Description automatically generated"/>
          <p:cNvPicPr/>
          <p:nvPr/>
        </p:nvPicPr>
        <p:blipFill>
          <a:blip r:embed="rId2"/>
          <a:stretch/>
        </p:blipFill>
        <p:spPr>
          <a:xfrm>
            <a:off x="6858000" y="1199520"/>
            <a:ext cx="3736800" cy="5304960"/>
          </a:xfrm>
          <a:prstGeom prst="rect">
            <a:avLst/>
          </a:prstGeom>
          <a:ln w="0">
            <a:noFill/>
          </a:ln>
        </p:spPr>
      </p:pic>
      <p:pic>
        <p:nvPicPr>
          <p:cNvPr id="153" name="Picture 9" descr="Graphical user interface, text&#10;&#10;Description automatically generated"/>
          <p:cNvPicPr/>
          <p:nvPr/>
        </p:nvPicPr>
        <p:blipFill>
          <a:blip r:embed="rId3"/>
          <a:stretch/>
        </p:blipFill>
        <p:spPr>
          <a:xfrm>
            <a:off x="7905600" y="1371600"/>
            <a:ext cx="3981600" cy="5420520"/>
          </a:xfrm>
          <a:prstGeom prst="rect">
            <a:avLst/>
          </a:prstGeom>
          <a:ln w="0">
            <a:noFill/>
          </a:ln>
        </p:spPr>
      </p:pic>
      <p:pic>
        <p:nvPicPr>
          <p:cNvPr id="154" name="Picture 16" descr="Text&#10;&#10;Description automatically generated"/>
          <p:cNvPicPr/>
          <p:nvPr/>
        </p:nvPicPr>
        <p:blipFill>
          <a:blip r:embed="rId4"/>
          <a:stretch/>
        </p:blipFill>
        <p:spPr>
          <a:xfrm>
            <a:off x="8001000" y="1254600"/>
            <a:ext cx="3263040" cy="549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3"/>
          <p:cNvSpPr/>
          <p:nvPr/>
        </p:nvSpPr>
        <p:spPr>
          <a:xfrm>
            <a:off x="-108360" y="2450520"/>
            <a:ext cx="12436920" cy="164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70ad47">
                <a:lumMod val="20000"/>
                <a:lumOff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96760" y="26838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  <a:ea typeface="Calibri Light"/>
              </a:rPr>
              <a:t>First 500 steps for a 20 episode (training) model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4"/>
          <p:cNvSpPr/>
          <p:nvPr/>
        </p:nvSpPr>
        <p:spPr>
          <a:xfrm>
            <a:off x="-3600" y="-7200"/>
            <a:ext cx="12197880" cy="1011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70ad47">
                <a:lumMod val="20000"/>
                <a:lumOff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838080" y="-1576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Future Steps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892800" y="166608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6000"/>
          </a:bodyPr>
          <a:p>
            <a:pPr marL="219240" indent="-21924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0000"/>
                </a:solidFill>
                <a:latin typeface="Calibri"/>
                <a:ea typeface="Calibri"/>
              </a:rPr>
              <a:t>Bigger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Map/grid --&gt; With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  <a:ea typeface="Calibri"/>
              </a:rPr>
              <a:t>roads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and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  <a:ea typeface="Calibri"/>
              </a:rPr>
              <a:t>blockages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19240" indent="-219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Deep learning models/Policies --&gt;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  <a:ea typeface="Calibri"/>
              </a:rPr>
              <a:t>Agent-Critic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or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  <a:ea typeface="Calibri"/>
              </a:rPr>
              <a:t>Policy Approximation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19240" indent="-21924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ff0000"/>
                </a:solidFill>
                <a:latin typeface="Calibri"/>
                <a:ea typeface="Calibri"/>
              </a:rPr>
              <a:t>Number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of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  <a:ea typeface="Calibri"/>
              </a:rPr>
              <a:t>victims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is initialized from the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  <a:ea typeface="Calibri"/>
              </a:rPr>
              <a:t>loss probabilities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of the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  <a:ea typeface="Calibri"/>
              </a:rPr>
              <a:t>buildings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19240" indent="-21924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ff0000"/>
                </a:solidFill>
                <a:latin typeface="Calibri"/>
                <a:ea typeface="Calibri"/>
              </a:rPr>
              <a:t>Rescuer's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initialized directly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  <a:ea typeface="Calibri"/>
              </a:rPr>
              <a:t>proportional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to the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  <a:ea typeface="Calibri"/>
              </a:rPr>
              <a:t>number of victims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Application>LibreOffice/7.5.2.2$Linux_X86_64 LibreOffice_project/50$Build-2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2023-04-02T13:29:03Z</dcterms:created>
  <dc:creator/>
  <dc:description/>
  <dc:language>en-US</dc:language>
  <cp:lastModifiedBy/>
  <dcterms:modified xsi:type="dcterms:W3CDTF">2023-04-04T12:47:49Z</dcterms:modified>
  <cp:revision>282</cp:revision>
  <dc:subject/>
  <dc:title>Re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Widescreen</vt:lpwstr>
  </property>
  <property fmtid="{D5CDD505-2E9C-101B-9397-08002B2CF9AE}" pid="4" name="Slides">
    <vt:i4>16</vt:i4>
  </property>
</Properties>
</file>